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89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1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89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03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37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87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39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1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25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84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997DE-2DEA-4115-B0A8-8300A54A2BF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3483E-9564-4843-8DA9-D625E3EB0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84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C%D0%B8%D0%BE%D1%82%D0%BE%D0%BC%D1%8B" TargetMode="External"/><Relationship Id="rId3" Type="http://schemas.openxmlformats.org/officeDocument/2006/relationships/hyperlink" Target="https://ru.wikipedia.org/wiki/%D0%A2%D0%BA%D0%B0%D0%BD%D1%8C_(%D0%B1%D0%B8%D0%BE%D0%BB%D0%BE%D0%B3%D0%B8%D1%8F)" TargetMode="External"/><Relationship Id="rId7" Type="http://schemas.openxmlformats.org/officeDocument/2006/relationships/hyperlink" Target="https://ru.wikipedia.org/wiki/%D0%9C%D0%B5%D0%B7%D0%BE%D0%B4%D0%B5%D1%80%D0%BC%D0%B0%D0%BB%D1%8C%D0%BD%D1%8B%D0%B5_%D1%81%D0%BE%D0%BC%D0%B8%D1%82%D1%8B" TargetMode="External"/><Relationship Id="rId2" Type="http://schemas.openxmlformats.org/officeDocument/2006/relationships/hyperlink" Target="https://ru.wikipedia.org/wiki/%D0%9C%D0%B0%D0%BD%D0%B3%D0%BE%D0%BB%D1%8C%D0%B4,_%D0%A5%D0%B8%D0%BB%D1%8C%D0%B4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5%D0%BE%D1%80%D0%B4%D0%B0_(%D0%B7%D0%BE%D0%BE%D0%BB%D0%BE%D0%B3%D0%B8%D1%8F)" TargetMode="External"/><Relationship Id="rId11" Type="http://schemas.openxmlformats.org/officeDocument/2006/relationships/hyperlink" Target="https://ru.wikipedia.org/wiki/%D0%93%D0%BE%D0%BB%D0%BE%D0%B2%D0%B0%D1%81%D1%82%D0%B8%D0%BA" TargetMode="External"/><Relationship Id="rId5" Type="http://schemas.openxmlformats.org/officeDocument/2006/relationships/hyperlink" Target="https://ru.wikipedia.org/wiki/%D0%93%D0%B0%D1%81%D1%82%D1%80%D1%83%D0%BB%D0%B0" TargetMode="External"/><Relationship Id="rId10" Type="http://schemas.openxmlformats.org/officeDocument/2006/relationships/hyperlink" Target="https://ru.wikipedia.org/wiki/%D0%9D%D0%B5%D1%80%D0%B2%D0%BD%D0%B0%D1%8F_%D1%82%D1%80%D1%83%D0%B1%D0%BA%D0%B0" TargetMode="External"/><Relationship Id="rId4" Type="http://schemas.openxmlformats.org/officeDocument/2006/relationships/hyperlink" Target="https://ru.wikipedia.org/wiki/%D0%91%D0%BB%D0%B0%D1%81%D1%82%D0%BE%D0%BF%D0%BE%D1%80" TargetMode="External"/><Relationship Id="rId9" Type="http://schemas.openxmlformats.org/officeDocument/2006/relationships/hyperlink" Target="https://ru.wikipedia.org/wiki/%D0%AD%D0%BA%D1%82%D0%BE%D0%B4%D0%B5%D1%80%D0%BC%D0%B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%D0%9C%D0%BE%D1%80%D1%84%D0%BE%D0%B3%D0%B5%D0%BD%D0%B5%D1%82%D0%B8%D1%87%D0%B5%D1%81%D0%BA%D0%BE%D0%B5_%D0%BF%D0%BE%D0%BB%D0%B5&amp;action=edit&amp;redlink=1" TargetMode="External"/><Relationship Id="rId2" Type="http://schemas.openxmlformats.org/officeDocument/2006/relationships/hyperlink" Target="https://ru.wikipedia.org/wiki/%D0%9C%D0%BE%D1%80%D1%84%D0%BE%D0%B3%D0%B5%D0%B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0%D0%BD%D0%B3%D0%BB%D0%B8%D0%B9%D1%81%D0%BA%D0%B8%D0%B9_%D1%8F%D0%B7%D1%8B%D0%BA" TargetMode="External"/><Relationship Id="rId4" Type="http://schemas.openxmlformats.org/officeDocument/2006/relationships/hyperlink" Target="https://en.wikipedia.org/wiki/morphogenetic_fiel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699022"/>
            <a:ext cx="6858000" cy="2646011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№2.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дифференцировки соматических клеток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31579" cy="431708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Зачатковая дифференцировка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592" y="963475"/>
            <a:ext cx="7823019" cy="558101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процесс формирования отличающихся друг от друга зародышевых листков и осевых органов. При этом клеточный материал каждого зародышевого листка становится детерминированным в направлении образования определенного круга тканевых производных.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зачатковой дифференцировки лежит индукционное влияние близлежащих клеток (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индукционные контакты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которые приводят к дифференциальной экспрессии генов и дифференцировке клеток.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Зачатковая дифференцировка протекает под влиянием первичной эмбриональной индукции.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Эмбриональная индукция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взаимодействие между частями развивающегося организма многоклеточных,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беспорвоночных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всех хордовых.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044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679903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Гистогенетическая (тканевая) дифференцировка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45029"/>
            <a:ext cx="7823019" cy="513193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Это процесс превращения малодифференцированных клеток в специализированные ткани.</a:t>
            </a:r>
          </a:p>
          <a:p>
            <a:r>
              <a:rPr lang="ru-RU" dirty="0" smtClean="0"/>
              <a:t>В основе тканевой дифференцировки лежит вторичная эмбриональная индукция – индукционное взаимодействие дифференцирующихся клеток, которые сами находятся под влиянием индукционных контактов.</a:t>
            </a:r>
          </a:p>
          <a:p>
            <a:r>
              <a:rPr lang="ru-RU" dirty="0" smtClean="0"/>
              <a:t>Дифференцировка клеток не сводится только к синтезу специфических белков, а также зависит от пространственно-временных аспектов, т.е. более высоких уровней регуляции, чем уровни регуляции биосинтеза белков на клеточном уровне. Примером могут быть опыты </a:t>
            </a:r>
            <a:r>
              <a:rPr lang="ru-RU" dirty="0" err="1" smtClean="0"/>
              <a:t>Шпемана</a:t>
            </a:r>
            <a:r>
              <a:rPr lang="ru-RU" dirty="0" smtClean="0"/>
              <a:t> и </a:t>
            </a:r>
            <a:r>
              <a:rPr lang="ru-RU" dirty="0" err="1" smtClean="0"/>
              <a:t>Мангольдт</a:t>
            </a:r>
            <a:r>
              <a:rPr lang="ru-RU" dirty="0" smtClean="0"/>
              <a:t> в 1921 году.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633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169817"/>
            <a:ext cx="8071213" cy="658367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Шпеман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его сотрудница Х. Мангольд открыли у зародышей амфибий «организатор». Контрольный эксперимент был проведён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Мангольд, Хильда"/>
              </a:rPr>
              <a:t>Хильдой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Мангольд, Хильда"/>
              </a:rPr>
              <a:t> Мангольд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1921 году. Она вырезала кусочек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Ткань (биология)"/>
              </a:rPr>
              <a:t>ткани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из дорсальной губы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Бластопор"/>
              </a:rPr>
              <a:t>бластопора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Гаструла"/>
              </a:rPr>
              <a:t>гаструлы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гребенчатого тритона (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Triturus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cristatus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 слабопигментированными клетками и пересадила её в вентральную область другой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Гаструла"/>
              </a:rPr>
              <a:t>гаструлы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близкого вида, тритона обыкновенного 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vulgaris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зародыш которого сильнее пигментирован. Эта естественная разница в пигментации позволила различить в химерном зародыше ткани донора и реципиента. Клетки дорсальной губы при нормальном развитии образуют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Хорда (зоология)"/>
              </a:rPr>
              <a:t>хорду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 tooltip="Мезодермальные сомиты"/>
              </a:rPr>
              <a:t>мезодермальные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Мезодермальные сомиты"/>
              </a:rPr>
              <a:t> сомиты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 tooltip="Миотомы"/>
              </a:rPr>
              <a:t>миотомы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После пересадки у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Гаструла"/>
              </a:rPr>
              <a:t>гаструлы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-реципиента из тканей трансплантата развивалась вторая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Хорда (зоология)"/>
              </a:rPr>
              <a:t>хорда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 tooltip="Миотомы"/>
              </a:rPr>
              <a:t>миотомы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Над ними из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 tooltip="Эктодерма"/>
              </a:rPr>
              <a:t>эктодермы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реципиента возникала новая дополнительная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 tooltip="Нервная трубка"/>
              </a:rPr>
              <a:t>нервная трубка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итоге это привело к образованию осевого комплекса органов второй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 tooltip="Головастик"/>
              </a:rPr>
              <a:t>личинки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том же зародыше.</a:t>
            </a:r>
          </a:p>
        </p:txBody>
      </p:sp>
    </p:spTree>
    <p:extLst>
      <p:ext uri="{BB962C8B-B14F-4D97-AF65-F5344CB8AC3E}">
        <p14:creationId xmlns:p14="http://schemas.microsoft.com/office/powerpoint/2010/main" val="2877151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5126"/>
            <a:ext cx="8058150" cy="581183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/>
              <a:t>Явление эмбриональной индукции тесно связано с такими понятиями, как </a:t>
            </a:r>
            <a:r>
              <a:rPr lang="ru-RU" dirty="0" err="1">
                <a:hlinkClick r:id="rId2" tooltip="Морфоген"/>
              </a:rPr>
              <a:t>морфоген</a:t>
            </a:r>
            <a:r>
              <a:rPr lang="ru-RU" dirty="0"/>
              <a:t> и </a:t>
            </a:r>
            <a:r>
              <a:rPr lang="ru-RU" dirty="0">
                <a:hlinkClick r:id="rId3" tooltip="Морфогенетическое поле (страница отсутствует)"/>
              </a:rPr>
              <a:t>морфогенетическое поле</a:t>
            </a:r>
            <a:r>
              <a:rPr lang="ru-RU" dirty="0"/>
              <a:t> (</a:t>
            </a:r>
            <a:r>
              <a:rPr lang="ru-RU" i="1" dirty="0" err="1">
                <a:hlinkClick r:id="rId4" tooltip="en:morphogenetic field"/>
              </a:rPr>
              <a:t>morphogenetic</a:t>
            </a:r>
            <a:r>
              <a:rPr lang="ru-RU" i="1" dirty="0">
                <a:hlinkClick r:id="rId4" tooltip="en:morphogenetic field"/>
              </a:rPr>
              <a:t> </a:t>
            </a:r>
            <a:r>
              <a:rPr lang="ru-RU" i="1" dirty="0" err="1">
                <a:hlinkClick r:id="rId4" tooltip="en:morphogenetic field"/>
              </a:rPr>
              <a:t>field</a:t>
            </a:r>
            <a:r>
              <a:rPr lang="ru-RU" dirty="0"/>
              <a:t>). Ещё </a:t>
            </a:r>
            <a:r>
              <a:rPr lang="ru-RU" dirty="0" err="1"/>
              <a:t>Шпеманом</a:t>
            </a:r>
            <a:r>
              <a:rPr lang="ru-RU" dirty="0"/>
              <a:t> было показано, что инактивированные нагреванием ткани организатора сохраняют индуцирующую активность, и среда из-под изолированного организатора также индуцирует эктодерму.</a:t>
            </a:r>
          </a:p>
          <a:p>
            <a:r>
              <a:rPr lang="ru-RU" dirty="0"/>
              <a:t>Позже было показано, что многие ткани взрослых животных индуцируют </a:t>
            </a:r>
            <a:r>
              <a:rPr lang="ru-RU" dirty="0" err="1"/>
              <a:t>нейрализацию</a:t>
            </a:r>
            <a:r>
              <a:rPr lang="ru-RU" dirty="0"/>
              <a:t> эктодермы. Также были </a:t>
            </a:r>
            <a:r>
              <a:rPr lang="ru-RU" dirty="0">
                <a:solidFill>
                  <a:srgbClr val="FF0000"/>
                </a:solidFill>
              </a:rPr>
              <a:t>открыты вещества-индукторы</a:t>
            </a:r>
            <a:r>
              <a:rPr lang="ru-RU" dirty="0"/>
              <a:t>, такие как </a:t>
            </a:r>
            <a:r>
              <a:rPr lang="ru-RU" dirty="0" err="1">
                <a:solidFill>
                  <a:srgbClr val="FF0000"/>
                </a:solidFill>
              </a:rPr>
              <a:t>хордин</a:t>
            </a:r>
            <a:r>
              <a:rPr lang="ru-RU" dirty="0">
                <a:solidFill>
                  <a:srgbClr val="FF0000"/>
                </a:solidFill>
              </a:rPr>
              <a:t> и </a:t>
            </a:r>
            <a:r>
              <a:rPr lang="ru-RU" dirty="0" err="1">
                <a:solidFill>
                  <a:srgbClr val="FF0000"/>
                </a:solidFill>
              </a:rPr>
              <a:t>ноггин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(действуют косвенно, через подавление BMP (</a:t>
            </a:r>
            <a:r>
              <a:rPr lang="ru-RU" dirty="0">
                <a:hlinkClick r:id="rId5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/>
              <a:t>bone</a:t>
            </a:r>
            <a:r>
              <a:rPr lang="ru-RU" i="1" dirty="0"/>
              <a:t> </a:t>
            </a:r>
            <a:r>
              <a:rPr lang="ru-RU" i="1" dirty="0" err="1"/>
              <a:t>morphogenetic</a:t>
            </a:r>
            <a:r>
              <a:rPr lang="ru-RU" i="1" dirty="0"/>
              <a:t> </a:t>
            </a:r>
            <a:r>
              <a:rPr lang="ru-RU" i="1" dirty="0" err="1"/>
              <a:t>protein</a:t>
            </a:r>
            <a:r>
              <a:rPr lang="ru-RU" dirty="0"/>
              <a:t>) — </a:t>
            </a:r>
            <a:r>
              <a:rPr lang="ru-RU" dirty="0" err="1"/>
              <a:t>эпидермального</a:t>
            </a:r>
            <a:r>
              <a:rPr lang="ru-RU" dirty="0"/>
              <a:t> индуктора, его </a:t>
            </a:r>
            <a:r>
              <a:rPr lang="ru-RU" dirty="0" err="1"/>
              <a:t>инактивация</a:t>
            </a:r>
            <a:r>
              <a:rPr lang="ru-RU" dirty="0"/>
              <a:t> </a:t>
            </a:r>
            <a:r>
              <a:rPr lang="ru-RU" dirty="0" err="1"/>
              <a:t>хордином</a:t>
            </a:r>
            <a:r>
              <a:rPr lang="ru-RU" dirty="0"/>
              <a:t> и </a:t>
            </a:r>
            <a:r>
              <a:rPr lang="ru-RU" dirty="0" err="1"/>
              <a:t>ноггином</a:t>
            </a:r>
            <a:r>
              <a:rPr lang="ru-RU" dirty="0"/>
              <a:t> вызывает </a:t>
            </a:r>
            <a:r>
              <a:rPr lang="ru-RU" dirty="0" err="1"/>
              <a:t>нейрализацию</a:t>
            </a:r>
            <a:r>
              <a:rPr lang="ru-RU" dirty="0"/>
              <a:t> эктодермы), и многие другие.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809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40268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27463"/>
            <a:ext cx="8058150" cy="52495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- возникновение качественных различий между частями развивающегося организма на ранних стадиях онтогенеза, процесс определения судьбы данной части зародыша. Части зародыша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судьба которых еще не определена, называются недетерминированными, части с уже определенной судьбой - детерминированными. </a:t>
            </a:r>
          </a:p>
          <a:p>
            <a:pPr fontAlgn="base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«детерминация» употребляют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для обозначения свойств клеточного материала. Клеточный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считают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детерминированным, когда при пересадке в чуждое место он превращается в орган, который образуется из него в норме. </a:t>
            </a:r>
          </a:p>
          <a:p>
            <a:pPr fontAlgn="base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предшествует дифференцировке и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морфогенезу, которые начинаются после дробления в периоде гаструляции и органогенеза. </a:t>
            </a:r>
          </a:p>
          <a:p>
            <a:pPr fontAlgn="base"/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основных свойств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детерминационных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 заключается в том, что сначала детерминируется целое, а затем его части. Эмбриональные территории, на которые распространяется состояние целостной детерминации, т.е. способности развиваться в зачаток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или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иного органа, называются полями органов.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48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83960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детерминации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1018903"/>
            <a:ext cx="7979773" cy="51580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err="1" smtClean="0"/>
              <a:t>Оотипическая</a:t>
            </a:r>
            <a:r>
              <a:rPr lang="ru-RU" dirty="0" smtClean="0"/>
              <a:t> – программирует развитие зародыша из зиготы;</a:t>
            </a:r>
          </a:p>
          <a:p>
            <a:r>
              <a:rPr lang="ru-RU" b="1" dirty="0" smtClean="0"/>
              <a:t>Зачатковая </a:t>
            </a:r>
            <a:r>
              <a:rPr lang="ru-RU" dirty="0" smtClean="0"/>
              <a:t>– программирует развитие органов и их систем из эмбриональных зачатков;</a:t>
            </a:r>
          </a:p>
          <a:p>
            <a:r>
              <a:rPr lang="ru-RU" b="1" dirty="0" smtClean="0"/>
              <a:t>Тканевая </a:t>
            </a:r>
            <a:r>
              <a:rPr lang="ru-RU" dirty="0" smtClean="0"/>
              <a:t>- </a:t>
            </a:r>
            <a:r>
              <a:rPr lang="ru-RU" dirty="0"/>
              <a:t>программирует развитие </a:t>
            </a:r>
            <a:r>
              <a:rPr lang="ru-RU" dirty="0" err="1" smtClean="0"/>
              <a:t>специалированных</a:t>
            </a:r>
            <a:r>
              <a:rPr lang="ru-RU" dirty="0" smtClean="0"/>
              <a:t> тканей.</a:t>
            </a:r>
            <a:r>
              <a:rPr lang="ru-RU" dirty="0"/>
              <a:t> </a:t>
            </a:r>
            <a:r>
              <a:rPr lang="ru-RU" dirty="0" smtClean="0"/>
              <a:t>При этом происходит закрепление окончательных свойств и ткани теряют способность к </a:t>
            </a:r>
            <a:r>
              <a:rPr lang="ru-RU" dirty="0" err="1" smtClean="0"/>
              <a:t>взаимопревращениям.Такое</a:t>
            </a:r>
            <a:r>
              <a:rPr lang="ru-RU" dirty="0" smtClean="0"/>
              <a:t> явление называют стабильной детерминацией.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45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823" y="457200"/>
            <a:ext cx="8136527" cy="67926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 –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процесс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филоонтогенетически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обусловленного прогрессивного развития живой материи на различных уровнях ее структурной организации в составе целостного организма.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131" y="1136469"/>
            <a:ext cx="8280219" cy="54602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морфогенетическими процессами являются: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размножение клеток, детерминация, дифференцировка, индукция, интеграция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клеточные перемещения,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Размножение клеток в эмбриогенезе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увеличению численности клеточных популяций. Способы размножения клеток в этот период должны строго обеспечивать равномерное распределение хромосом между дочерними клетками. Этому условию отвечают дробление и митоз.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генетическое предопределение пути развития. В эмбриогенезе происходит последовательное репрессирование активных локусов генома и постепенное сужение спектра возможностей дифференцирования. Детерминация в эмбриогенезе проходит: 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овотипический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оотипический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бластомерный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в) зачатковый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листковый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г) тканевый уровни.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генетически управляемый процесс клеточной специализации. Она обеспечивается появлением в клетке органелл (в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специальных), которые определяют способность клетки к функционированию.</a:t>
            </a:r>
          </a:p>
        </p:txBody>
      </p:sp>
    </p:spTree>
    <p:extLst>
      <p:ext uri="{BB962C8B-B14F-4D97-AF65-F5344CB8AC3E}">
        <p14:creationId xmlns:p14="http://schemas.microsoft.com/office/powerpoint/2010/main" val="100231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604873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процесс, в результате которого клетка становится специализированной, приобретает химические, морфологические и функциональные особенности.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дифференцировки происходит постепенное (на протяжении нескольких клеточных циклов) возникновение  различий между клетками, происходящими из однородных клеток одного исходного зачатка.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процесс сопровождают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морфогенетические преобразования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возникновение и дальнейшее развитие зачатков определенных органов в дефинитивные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постоянные органы, характерные для особей данного вида, с которыми они начинают постэмбриональный период развития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постличиночный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Процесс, в результате которого отдельные ткани в ходе дифференцировки приобретают характерный для них вид, называют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гистогенезом.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 клеток, гистогенез и органогенез происходят координированно и интегрировано, что обеспечивает нормальное эмбриональное развитие.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2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365126"/>
            <a:ext cx="8188779" cy="632305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4.Индукция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влияние одних эмбриональных субстратов (клеток, зачатков или тканей) на процессы развития и дифференцировки других эмбриональных субстратов благодаря выработке низко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регуляции морфогенеза. Они воспринимаются рецепторами индуцируемых структур (например: сперматозоид активизирует метаболизм яйцеклетки,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хордо-мезодермальный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комплекс-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стимулярует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эктодермы на кожную часть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нейроэктодерму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Интеграция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объединение субстратов различных уровней организации живой материи в системы в более высоких уровней (например: структуры субклеточных уровней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тканей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и т.д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Клеточные перемещения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определяются совокупностью многих факторов жизнедеятельности клеток: различные уровни метаболизма, неодинаковость митотической активности, межклеточные контакты разных степеней прочности, индукции и т.д. Клеточные перемещения имеют особое значение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гаструляции.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могут перемещаться: а) в свободном состоянии путем иммиграции (выселения) и б) в составе клеточных пластов путем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деламинации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(расщепления), инвагинации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впячивания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эпиболии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(обрастания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Физиологическая регенерация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генетически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запрограммированное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структур, утраченных в процессе нормальной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жизнедеятельности.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генетически запрограммированная смерть клетки является неотъемлемым компонентом многих стадий эмбриогенеза.</a:t>
            </a:r>
          </a:p>
        </p:txBody>
      </p:sp>
    </p:spTree>
    <p:extLst>
      <p:ext uri="{BB962C8B-B14F-4D97-AF65-F5344CB8AC3E}">
        <p14:creationId xmlns:p14="http://schemas.microsoft.com/office/powerpoint/2010/main" val="286166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57834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дифференцировки клеток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22961"/>
            <a:ext cx="7886700" cy="535400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 представляет собой процесс геномного программирования клеток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репрессия и активация генов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приводящий к специализации клеток в определенном направлении. Это проявляется в появлении специфических рецепторов и маркеров на клеточной поверхности, специфических синтезов в цитоплазме.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степени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можно выделить ряд признаков: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недифференцированного состояния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клеток характерно: относительно крупное ядро, высокое ядерно-цитоплазматическое отношение, диспергированный хроматин, четко выраженное ядрышко, многочисленные рибосомы, интенсивный синтез РНК, высокая митотическая активность, неспецифический метаболизм.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признаки изменяются в процессе дифференцировки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5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66264" cy="39252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дифференцировки клеток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79714"/>
            <a:ext cx="7666264" cy="519724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dirty="0" smtClean="0"/>
              <a:t>В качестве основного механизма клеточной дифференцировки принята </a:t>
            </a:r>
            <a:r>
              <a:rPr lang="ru-RU" b="1" dirty="0" smtClean="0"/>
              <a:t>гипотеза дифференциальной экспрессии гена в признак.</a:t>
            </a:r>
          </a:p>
          <a:p>
            <a:pPr marL="0" indent="0">
              <a:buNone/>
            </a:pPr>
            <a:r>
              <a:rPr lang="ru-RU" u="sng" dirty="0" smtClean="0"/>
              <a:t>Основные этапы дифференциальной экспрессии генов:</a:t>
            </a:r>
          </a:p>
          <a:p>
            <a:r>
              <a:rPr lang="ru-RU" dirty="0" smtClean="0"/>
              <a:t>1. Активность генов.</a:t>
            </a:r>
          </a:p>
          <a:p>
            <a:r>
              <a:rPr lang="ru-RU" dirty="0" smtClean="0"/>
              <a:t>2. Транскрипция, первичный РНК-</a:t>
            </a:r>
            <a:r>
              <a:rPr lang="ru-RU" dirty="0" err="1" smtClean="0"/>
              <a:t>транскрипт</a:t>
            </a:r>
            <a:r>
              <a:rPr lang="ru-RU" dirty="0" smtClean="0"/>
              <a:t> (ядерные РНК).</a:t>
            </a:r>
          </a:p>
          <a:p>
            <a:r>
              <a:rPr lang="ru-RU" dirty="0" smtClean="0"/>
              <a:t>3. Матричная РНК цитоплазмы.</a:t>
            </a:r>
          </a:p>
          <a:p>
            <a:r>
              <a:rPr lang="ru-RU" dirty="0" smtClean="0"/>
              <a:t>4. Трансляция (белки –продукты генной активности).</a:t>
            </a:r>
          </a:p>
          <a:p>
            <a:r>
              <a:rPr lang="ru-RU" dirty="0" smtClean="0"/>
              <a:t>5. Морфологическая дифференцировка.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47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522573" cy="549274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дифференцировки: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18903"/>
            <a:ext cx="7770767" cy="51580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Оотипическая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возникновение в различий в строении разных зон в яйцеклетки;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Бластомерная</a:t>
            </a:r>
            <a:r>
              <a:rPr lang="ru-RU" dirty="0" smtClean="0"/>
              <a:t> – появление различий у бластомеров;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Зачатковая</a:t>
            </a:r>
            <a:r>
              <a:rPr lang="ru-RU" dirty="0" smtClean="0"/>
              <a:t> – появление зародышевых листков и зачатков органов,  различных по строению;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Гистогенетическая (тканевая) </a:t>
            </a:r>
            <a:r>
              <a:rPr lang="ru-RU" dirty="0" smtClean="0"/>
              <a:t>– появление в одном зародышевом листке разных тканей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43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79327" cy="418645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Оотипическая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дифференцировка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53589"/>
            <a:ext cx="7823019" cy="522337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Возникновение различий между отдельными частями зиготы, формирование пространственной организации будущего зародыша.</a:t>
            </a:r>
          </a:p>
          <a:p>
            <a:r>
              <a:rPr lang="ru-RU" dirty="0" smtClean="0"/>
              <a:t>В процессе оплодотворения происходит перераспределение содержимого цитоплазмы: белковых молекул кортикальных гранул, пигментных гранул, РНК – так называемых </a:t>
            </a:r>
            <a:r>
              <a:rPr lang="ru-RU" b="1" dirty="0" err="1" smtClean="0"/>
              <a:t>морфогенных</a:t>
            </a:r>
            <a:r>
              <a:rPr lang="ru-RU" b="1" dirty="0" smtClean="0"/>
              <a:t> детерминант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Попадая при дроблении  в разные бластомеры, </a:t>
            </a:r>
            <a:r>
              <a:rPr lang="ru-RU" dirty="0" err="1" smtClean="0"/>
              <a:t>морфогенные</a:t>
            </a:r>
            <a:r>
              <a:rPr lang="ru-RU" dirty="0" smtClean="0"/>
              <a:t> детерминанты в разных областях зародыша обеспечивают дифференциальную экспрессию генов и тем самым формируют определенные клеточные клоны, которые представляют собой зачатки органов. </a:t>
            </a:r>
          </a:p>
          <a:p>
            <a:r>
              <a:rPr lang="ru-RU" dirty="0" err="1" smtClean="0"/>
              <a:t>Т.об</a:t>
            </a:r>
            <a:r>
              <a:rPr lang="ru-RU" dirty="0" smtClean="0"/>
              <a:t>. </a:t>
            </a:r>
            <a:r>
              <a:rPr lang="ru-RU" dirty="0" err="1" smtClean="0"/>
              <a:t>Морфогенные</a:t>
            </a:r>
            <a:r>
              <a:rPr lang="ru-RU" dirty="0" smtClean="0"/>
              <a:t> детерминанты синтезируются в процессе оогенеза, перераспределяются в процессе </a:t>
            </a:r>
            <a:r>
              <a:rPr lang="ru-RU" dirty="0" err="1" smtClean="0"/>
              <a:t>ооплазматической</a:t>
            </a:r>
            <a:r>
              <a:rPr lang="ru-RU" dirty="0" smtClean="0"/>
              <a:t> сегрегации и запускают определенную программу развития.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9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4771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Бластомерная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дифференцировка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09897"/>
            <a:ext cx="7886700" cy="536706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dirty="0" smtClean="0"/>
              <a:t>Это </a:t>
            </a:r>
            <a:r>
              <a:rPr lang="ru-RU" u="sng" dirty="0" smtClean="0"/>
              <a:t>процесс формирования качественно разнородных бластомеров</a:t>
            </a:r>
            <a:r>
              <a:rPr lang="ru-RU" dirty="0" smtClean="0"/>
              <a:t>, которые располагаясь определенным образом, детерминируют дальнейший эмбриогенез и намечают </a:t>
            </a:r>
            <a:r>
              <a:rPr lang="ru-RU" dirty="0" err="1" smtClean="0"/>
              <a:t>простраственную</a:t>
            </a:r>
            <a:r>
              <a:rPr lang="ru-RU" dirty="0" smtClean="0"/>
              <a:t> организацию зародыша.</a:t>
            </a:r>
          </a:p>
          <a:p>
            <a:r>
              <a:rPr lang="ru-RU" dirty="0" smtClean="0"/>
              <a:t>В основе </a:t>
            </a:r>
            <a:r>
              <a:rPr lang="ru-RU" dirty="0" err="1" smtClean="0"/>
              <a:t>бластомерной</a:t>
            </a:r>
            <a:r>
              <a:rPr lang="ru-RU" dirty="0" smtClean="0"/>
              <a:t> дифференцировки лежат контактные межклеточные взаимодействия.</a:t>
            </a:r>
          </a:p>
          <a:p>
            <a:r>
              <a:rPr lang="ru-RU" dirty="0" smtClean="0"/>
              <a:t>Взаимодействие клеток зародыша начинается со стадии двух бластомеров и представляет собой химические, физические и биологические процессы (изменение концентрации ионов, обмена молекулами, выделение продуктов метаболизма, электрические и химические взаимодействия, контакты клеточных мембран).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86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1453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Лекция №2. Тема: «Закономерности дифференцировки соматических клеток »</vt:lpstr>
      <vt:lpstr>Морфогенез – это процесс филоонтогенетически обусловленного прогрессивного развития живой материи на различных уровнях ее структурной организации в составе целостного организма. </vt:lpstr>
      <vt:lpstr>Презентация PowerPoint</vt:lpstr>
      <vt:lpstr>Презентация PowerPoint</vt:lpstr>
      <vt:lpstr>Механизмы дифференцировки клеток</vt:lpstr>
      <vt:lpstr>Механизмы дифференцировки клеток</vt:lpstr>
      <vt:lpstr>Уровни дифференцировки:</vt:lpstr>
      <vt:lpstr>Оотипическая дифференцировка</vt:lpstr>
      <vt:lpstr>Бластомерная дифференцировка</vt:lpstr>
      <vt:lpstr>Зачатковая дифференцировка</vt:lpstr>
      <vt:lpstr>Гистогенетическая (тканевая) дифференцировка</vt:lpstr>
      <vt:lpstr>Презентация PowerPoint</vt:lpstr>
      <vt:lpstr>Презентация PowerPoint</vt:lpstr>
      <vt:lpstr>Детерминация</vt:lpstr>
      <vt:lpstr>Уровни детерминации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№5.  Тема: «Дифференцировка и детерминация. Уровни дифференцировки. Ядерно-цитоплазматические взаимодействия в развитии»</dc:title>
  <dc:creator>User</dc:creator>
  <cp:lastModifiedBy>User</cp:lastModifiedBy>
  <cp:revision>49</cp:revision>
  <dcterms:created xsi:type="dcterms:W3CDTF">2020-10-12T14:46:55Z</dcterms:created>
  <dcterms:modified xsi:type="dcterms:W3CDTF">2021-02-04T08:00:05Z</dcterms:modified>
</cp:coreProperties>
</file>